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2" r:id="rId2"/>
    <p:sldId id="264" r:id="rId3"/>
    <p:sldId id="263" r:id="rId4"/>
    <p:sldId id="274" r:id="rId5"/>
    <p:sldId id="286" r:id="rId6"/>
    <p:sldId id="270" r:id="rId7"/>
    <p:sldId id="288" r:id="rId8"/>
    <p:sldId id="280" r:id="rId9"/>
    <p:sldId id="279" r:id="rId10"/>
    <p:sldId id="282" r:id="rId11"/>
    <p:sldId id="283" r:id="rId12"/>
    <p:sldId id="285" r:id="rId13"/>
    <p:sldId id="281" r:id="rId14"/>
    <p:sldId id="277" r:id="rId15"/>
    <p:sldId id="268" r:id="rId16"/>
    <p:sldId id="266" r:id="rId17"/>
    <p:sldId id="267" r:id="rId18"/>
    <p:sldId id="28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FFFF99"/>
    <a:srgbClr val="C8D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93" autoAdjust="0"/>
  </p:normalViewPr>
  <p:slideViewPr>
    <p:cSldViewPr>
      <p:cViewPr varScale="1">
        <p:scale>
          <a:sx n="70" d="100"/>
          <a:sy n="70" d="100"/>
        </p:scale>
        <p:origin x="-1350" y="-12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9FA9D-932C-4CBB-BACC-36400298BE86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960A7-D9B7-4949-8ACD-D5B942E5C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53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শ্রেণী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ব্যবস্থাপনার প্রাথমিক পর্যায়ে শিক্ষার্থীদের মনোযোগ আকর্ষণের উদ্দেশ্যে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স্বাগতম স্লাইডটি। সংশ্লিষ্ট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ছবিটি দ্বারা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পাঠের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প্রেক্ষাপট বোঝানো হয়েছে । স্বাগতম স্লাইডটি নিয়ে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 কোন প্রশ্ন না থাকলে  কোনো আলোচনা নয় । 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960A7-D9B7-4949-8ACD-D5B942E5C2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3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sz="2000" baseline="0" dirty="0" smtClean="0">
                <a:latin typeface="NikoshBAN" pitchFamily="2" charset="0"/>
                <a:cs typeface="NikoshBAN" pitchFamily="2" charset="0"/>
              </a:rPr>
              <a:t> শিরোনাম বের করার জন্য ছোট ছোট প্রশ্ন করা যেতে পারে ।তোমরা ঠিক ধরেছ - আজ আমরা পড়ব রক্ত । আজকের পাঠের মানসিক পরিবেশ তৈরির  চেষ্টা করা হয়েছে। তবে বিষয় শিক্ষক  ভিন্ন উপায়ে ও এ  কাজটি করতে পারেন।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960A7-D9B7-4949-8ACD-D5B942E5C2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3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960A7-D9B7-4949-8ACD-D5B942E5C2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3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960A7-D9B7-4949-8ACD-D5B942E5C2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74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960A7-D9B7-4949-8ACD-D5B942E5C2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79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960A7-D9B7-4949-8ACD-D5B942E5C2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22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কাজের বিষয়টিতে আজকের পাঠের অর্জিত শিখন দ্বারা শিক্ষার্থীরা যেন তাদের নিজ নিজ  সৃজনশীল প্রতিভার বিকাশ ঘটাতে পারে সে উদ্দেশ্যে  কাজ দেওয়া যেতে পারে 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লক্ষ্য রাখবেন যেন শিক্ষার্থীরা বাড়ির কাজ খাতায় তুলে নেয় । বাড়ির কাজে যদি চিত্র থাকে তবে চিত্রটি অবশ্যই শিক্ষার্থীদের প্রিন্ট করে দিতে হবে 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960A7-D9B7-4949-8ACD-D5B942E5C2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35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স্লাইডে আজকের পাঠের গুরুত্বপুর্ণ শব্দসমুহ  শিক্ষার্থীদের পুনরায় মনে করিয়ে দিতে পারেন।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গুরুত্বপূর্ণ শব্দগুলো শিক্ষার্থীরা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খাতায় লিখে নিবে ,যাতে বাসায় গিয়ে পুনরায় পাঠটি অনুশীলন করতে পারে । 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171450" indent="-171450"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960A7-D9B7-4949-8ACD-D5B942E5C2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1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21.05.2015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আফরোজা,রংপুর ।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21.05.2015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আফরোজা,রংপুর ।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21.05.2015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আফরোজা,রংপুর ।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21.05.2015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আফরোজা,রংপুর ।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21.05.2015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আফরোজা,রংপুর ।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21.05.2015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আফরোজা,রংপুর ।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21.05.2015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আফরোজা,রংপুর ।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21.05.2015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আফরোজা,রংপুর ।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21.05.2015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আফরোজা,রংপুর ।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21.05.2015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আফরোজা,রংপুর ।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21.05.2015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as-IN" smtClean="0"/>
              <a:t>আফরোজা,রংপুর ।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6.wdp"/><Relationship Id="rId18" Type="http://schemas.openxmlformats.org/officeDocument/2006/relationships/image" Target="../media/image26.jpeg"/><Relationship Id="rId3" Type="http://schemas.openxmlformats.org/officeDocument/2006/relationships/image" Target="../media/image17.png"/><Relationship Id="rId21" Type="http://schemas.openxmlformats.org/officeDocument/2006/relationships/image" Target="../media/image29.jpeg"/><Relationship Id="rId7" Type="http://schemas.openxmlformats.org/officeDocument/2006/relationships/image" Target="../media/image19.jpeg"/><Relationship Id="rId12" Type="http://schemas.openxmlformats.org/officeDocument/2006/relationships/image" Target="../media/image22.png"/><Relationship Id="rId17" Type="http://schemas.openxmlformats.org/officeDocument/2006/relationships/image" Target="../media/image25.jpeg"/><Relationship Id="rId2" Type="http://schemas.openxmlformats.org/officeDocument/2006/relationships/image" Target="../media/image16.gif"/><Relationship Id="rId16" Type="http://schemas.openxmlformats.org/officeDocument/2006/relationships/image" Target="../media/image24.gif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10" Type="http://schemas.openxmlformats.org/officeDocument/2006/relationships/image" Target="../media/image21.png"/><Relationship Id="rId19" Type="http://schemas.openxmlformats.org/officeDocument/2006/relationships/image" Target="../media/image27.jpe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1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5426" y="838200"/>
            <a:ext cx="2133600" cy="99060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দৃষ্টি আকর্ষণ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593271" y="2118263"/>
            <a:ext cx="8077200" cy="3915966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2800" dirty="0">
                <a:latin typeface="NikoshBAN" pitchFamily="2" charset="0"/>
                <a:cs typeface="NikoshBAN" pitchFamily="2" charset="0"/>
              </a:rPr>
              <a:t>সম্মানিত শিক্ষকবৃন্দ  প্রতি স্লাইডের নিচে পাঠটি কিভাবে শ্রেণিকক্ষে উপস্থাপন করতে হবে তার প্রয়োজনীয় নির্দেশনা স্লাইডের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চে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আকারে দেয়া আছে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পাঠটি উপস্থাপনের আগে পাঠ্যপুস্তকের সংশ্লিষ্ট পাঠের সাথে মিলিয়ে নিতে অনুরোধ করা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হলো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। </a:t>
            </a:r>
          </a:p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2000" dirty="0" smtClean="0">
                <a:latin typeface="Arial" pitchFamily="34" charset="0"/>
                <a:cs typeface="NikoshBAN" pitchFamily="2" charset="0"/>
              </a:rPr>
              <a:t>5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চেপে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উপস্থাপন শুরু করা যেতে পারে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তাহলে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Hide slide show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করবে না ।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পাশাপাশি আপনাদের নিজস্ব চিন্তা-চেতনা দ্বারা পাঠ উপস্থাপন 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আরও বেশ</a:t>
            </a:r>
            <a:r>
              <a:rPr lang="en-US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ফলপ্রসূ করতে পারবেন বলে আশা করছি 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5493" y="6354387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10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9" name="Picture 3" descr="C:\Users\User\Desktop\blood\blood-vessels-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5225" y="1406236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blood\GetImage (1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91" b="56818" l="60000" r="95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1237" t="15884" r="5308" b="43637"/>
          <a:stretch/>
        </p:blipFill>
        <p:spPr bwMode="auto">
          <a:xfrm>
            <a:off x="4376594" y="2828578"/>
            <a:ext cx="457200" cy="48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User\Desktop\blood\GetImage (1)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91" b="56818" l="60000" r="95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1237" t="15884" r="5308" b="43637"/>
          <a:stretch/>
        </p:blipFill>
        <p:spPr bwMode="auto">
          <a:xfrm>
            <a:off x="4965734" y="2089741"/>
            <a:ext cx="368300" cy="39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q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596986"/>
            <a:ext cx="446722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833794" y="2735585"/>
            <a:ext cx="572659" cy="613750"/>
            <a:chOff x="4833794" y="2735585"/>
            <a:chExt cx="572659" cy="613750"/>
          </a:xfrm>
        </p:grpSpPr>
        <p:pic>
          <p:nvPicPr>
            <p:cNvPr id="14" name="Picture 3" descr="C:\Users\User\Desktop\blood\GetImage (1).jp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182" b="30909" l="39800" r="60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0109" t="14247" r="46509" b="71504"/>
            <a:stretch/>
          </p:blipFill>
          <p:spPr bwMode="auto">
            <a:xfrm>
              <a:off x="4833794" y="2735585"/>
              <a:ext cx="457776" cy="428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4860349" y="2816435"/>
              <a:ext cx="546104" cy="532900"/>
              <a:chOff x="4860349" y="2816435"/>
              <a:chExt cx="546104" cy="532900"/>
            </a:xfrm>
          </p:grpSpPr>
          <p:pic>
            <p:nvPicPr>
              <p:cNvPr id="11" name="Picture 3" descr="C:\Users\User\Desktop\blood\GetImage (1).jpg"/>
              <p:cNvPicPr>
                <a:picLocks noChangeAspect="1" noChangeArrowheads="1"/>
              </p:cNvPicPr>
              <p:nvPr/>
            </p:nvPicPr>
            <p:blipFill rotWithShape="1">
              <a:blip r:embed="rId10" cstate="email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3182" b="30909" l="39800" r="60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109" t="14247" r="46509" b="71504"/>
              <a:stretch/>
            </p:blipFill>
            <p:spPr bwMode="auto">
              <a:xfrm>
                <a:off x="4860349" y="2845885"/>
                <a:ext cx="482600" cy="452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" descr="C:\Users\User\Desktop\blood\GetImage (1).jpg"/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3182" b="30909" l="39800" r="60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109" t="14247" r="46509" b="71504"/>
              <a:stretch/>
            </p:blipFill>
            <p:spPr bwMode="auto">
              <a:xfrm>
                <a:off x="5038726" y="2816435"/>
                <a:ext cx="367727" cy="3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3" descr="C:\Users\User\Desktop\blood\GetImage (1).jpg"/>
              <p:cNvPicPr>
                <a:picLocks noChangeAspect="1" noChangeArrowheads="1"/>
              </p:cNvPicPr>
              <p:nvPr/>
            </p:nvPicPr>
            <p:blipFill rotWithShape="1">
              <a:blip r:embed="rId14" cstate="email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3182" b="30909" l="39800" r="60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109" t="14247" r="46509" b="71504"/>
              <a:stretch/>
            </p:blipFill>
            <p:spPr bwMode="auto">
              <a:xfrm>
                <a:off x="5038726" y="3070805"/>
                <a:ext cx="297245" cy="278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1790700" y="533400"/>
            <a:ext cx="57531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চিত্রে কত ধরণের রক্ত কণিকা দেখতে পাচ্ছ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7397" y="5059736"/>
            <a:ext cx="16764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তিন ধরণের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3514" y="533398"/>
            <a:ext cx="74676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এর মধ্যে কোন রক্ত কণিকার  পরিমাণ বেশী দেখতে পাচ্ছ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12091" y="5550369"/>
            <a:ext cx="232900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লোহিত রক্তকণিকা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2" name="Picture 2" descr="C:\Users\User\Desktop\blood\rbc_anim_4.gif"/>
          <p:cNvPicPr>
            <a:picLocks noChangeAspect="1" noChangeArrowheads="1" noCrop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394405"/>
            <a:ext cx="4470399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231571" y="533397"/>
            <a:ext cx="481148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লোহিত রক্ত কণিকা দেখতে কেমন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32575" y="5342550"/>
            <a:ext cx="144332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দ্বি- অবতল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6" name="Picture 6" descr="C:\Users\User\Desktop\w.jpg"/>
          <p:cNvPicPr>
            <a:picLocks noChangeAspect="1" noChangeArrowheads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73" r="14232" b="7363"/>
          <a:stretch/>
        </p:blipFill>
        <p:spPr bwMode="auto">
          <a:xfrm>
            <a:off x="2383971" y="1253606"/>
            <a:ext cx="4828034" cy="423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2822727" y="3016662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2805067" y="2705124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2988730" y="2485488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2692043" y="2287418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3151203" y="2822572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3235966" y="3402517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3296013" y="2245281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2741491" y="3335830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3204177" y="3721022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2741490" y="3608550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2769745" y="3973836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3172392" y="3144727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6029781" y="2487806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6185189" y="2811623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5877905" y="2762521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5877903" y="3084674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6294680" y="3125150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6337065" y="2372347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5846113" y="2444341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4553406" y="3338816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4708814" y="3455601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4479229" y="3585327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4754730" y="3852737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4708814" y="3640400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4751198" y="3290706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4454508" y="3889998"/>
            <a:ext cx="561588" cy="34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4454509" y="3316253"/>
            <a:ext cx="614568" cy="382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4482761" y="4141268"/>
            <a:ext cx="561588" cy="34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4428019" y="4509768"/>
            <a:ext cx="561588" cy="34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4795346" y="4364221"/>
            <a:ext cx="561588" cy="34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4751198" y="4684396"/>
            <a:ext cx="561588" cy="34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3283648" y="4014964"/>
            <a:ext cx="561588" cy="34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2745021" y="4313458"/>
            <a:ext cx="561588" cy="34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3262455" y="4364221"/>
            <a:ext cx="561588" cy="34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2464226" y="2320367"/>
            <a:ext cx="561588" cy="34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3387844" y="2520642"/>
            <a:ext cx="561588" cy="34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2464225" y="2513564"/>
            <a:ext cx="561588" cy="34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http://www.shajgoj.com/wp-content/uploads/2013/08/Thalassemia.jpe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9" t="64647" r="969" b="12081"/>
          <a:stretch/>
        </p:blipFill>
        <p:spPr bwMode="auto">
          <a:xfrm>
            <a:off x="3564442" y="2444341"/>
            <a:ext cx="561588" cy="3492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2383971" y="533397"/>
            <a:ext cx="500743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লোহিত রক্ত কণিকা কার রক্তে বেশী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732112" y="5486400"/>
            <a:ext cx="233465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পুরুষের ওশিশুদের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509375" y="533397"/>
            <a:ext cx="470262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লোহিত রক্ত কণিকা কী ধ্বংস হয় 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649202" y="5526338"/>
            <a:ext cx="61722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প্রতি মূহূর্তে ধ্বংস হয় আবার সমপরিমাণ তৈরিও হয়।  ।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3" name="Picture 2" descr="C:\Users\User\Desktop\blood\2-blood-bag-kevin-curtis.jpg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929"/>
          <a:stretch/>
        </p:blipFill>
        <p:spPr bwMode="auto">
          <a:xfrm>
            <a:off x="427182" y="914400"/>
            <a:ext cx="363681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/>
          <p:cNvSpPr txBox="1"/>
          <p:nvPr/>
        </p:nvSpPr>
        <p:spPr>
          <a:xfrm>
            <a:off x="4518397" y="1524000"/>
            <a:ext cx="3048000" cy="400110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রক্তের রঙ লাল কেন ?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441371" y="2295960"/>
            <a:ext cx="2514600" cy="400110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হিমোগ্লোবিন কী ?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419600" y="2979613"/>
            <a:ext cx="4267200" cy="400110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রক্তে হিমোগ্লোবিন না থাকলে কী সমস্যা হতে পারে?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343400" y="3700790"/>
            <a:ext cx="3505200" cy="400110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বাংলাদেশের কতজন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রক্তশূন্যতায়</a:t>
            </a:r>
            <a:r>
              <a:rPr lang="bn-BD" sz="2000" dirty="0" smtClean="0">
                <a:latin typeface="NikoshBAN" pitchFamily="2" charset="0"/>
                <a:cs typeface="NikoshBAN" pitchFamily="2" charset="0"/>
              </a:rPr>
              <a:t>  ভুগে?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347029" y="4397829"/>
            <a:ext cx="3501571" cy="400110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এরোগ থেকে রক্ষা পেতে কী করা উচিত ? 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917371" y="228600"/>
            <a:ext cx="4038600" cy="584775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নিচের প্রশ্নগুলোর উত্তর দাও?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User\Desktop\k.jp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45" y="1524000"/>
            <a:ext cx="1908025" cy="298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56069E-6 L -0.0809 0.089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4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7 -0.04531 L -3.33333E-6 -3.69942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" y="22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98 -0.04092 L 3.33333E-6 -3.6994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" y="203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5" grpId="0" animBg="1"/>
      <p:bldP spid="5" grpId="1" animBg="1"/>
      <p:bldP spid="5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11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0630" y="478476"/>
            <a:ext cx="5928657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চিত্রে কতধরণের শ্বেত কণিকা  দেখতে পারছ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9" name="Picture 88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96" y="5513830"/>
            <a:ext cx="515329" cy="6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323109"/>
            <a:ext cx="7740066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2514527" y="430562"/>
            <a:ext cx="413219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শ্বেত কণিকার আকার কেমন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370218" y="420925"/>
            <a:ext cx="650362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শ্বেত কণিকার সংখ্যা কী লোহিত কণিকার চেয়ে বেশী 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639451" y="446812"/>
            <a:ext cx="63246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শ্বেত কণিকার রঙ কেমন ?নিউক্লিয়াস আছে কী 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34" name="Picture 10" descr="C:\Users\User\Desktop\p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417" y="1326573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/>
          <p:cNvSpPr txBox="1"/>
          <p:nvPr/>
        </p:nvSpPr>
        <p:spPr>
          <a:xfrm>
            <a:off x="1952172" y="424171"/>
            <a:ext cx="5921667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শ্বেত কণিকা কিভাবে রোগজীবাণু ভক্ষণ করে 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7" name="Picture 96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2204" y="5236460"/>
            <a:ext cx="515329" cy="6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1218573" y="419894"/>
            <a:ext cx="701270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রক্তে শ্বেত কণিকার পরিমাণ বেড়ে গেলে কী হতে পারে?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9" name="Picture 98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154" y="5112048"/>
            <a:ext cx="515329" cy="6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1294249" y="419893"/>
            <a:ext cx="701270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রক্তে গুচ্ছাকারে অবস্থানকারী কণিকাগুলোর নাম কী 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49992" y="419892"/>
            <a:ext cx="390351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এদের আকার ও বর্ণ কেমন  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3" name="Picture 102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154" y="5337021"/>
            <a:ext cx="515329" cy="6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2w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19" y="1447800"/>
            <a:ext cx="3068781" cy="35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1946563"/>
            <a:ext cx="1143000" cy="45720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85800" y="394492"/>
            <a:ext cx="79248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রোগজীবাণু ভক্ষণের এই প্রক্রিয়ার নাম তোমরা বলতে পারবে?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6" grpId="0" animBg="1"/>
      <p:bldP spid="96" grpId="1" animBg="1"/>
      <p:bldP spid="98" grpId="0" animBg="1"/>
      <p:bldP spid="98" grpId="1" animBg="1"/>
      <p:bldP spid="101" grpId="0" animBg="1"/>
      <p:bldP spid="101" grpId="1" animBg="1"/>
      <p:bldP spid="102" grpId="0" animBg="1"/>
      <p:bldP spid="2" grpId="0" animBg="1"/>
      <p:bldP spid="2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12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074849"/>
              </p:ext>
            </p:extLst>
          </p:nvPr>
        </p:nvGraphicFramePr>
        <p:xfrm>
          <a:off x="914400" y="1524000"/>
          <a:ext cx="7391400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/>
                <a:gridCol w="1752600"/>
                <a:gridCol w="2133600"/>
                <a:gridCol w="2133600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bn-BD" dirty="0" smtClean="0">
                          <a:latin typeface="NikoshBAN" pitchFamily="2" charset="0"/>
                          <a:cs typeface="NikoshBAN" pitchFamily="2" charset="0"/>
                        </a:rPr>
                        <a:t>বৈশিষ্ট্য</a:t>
                      </a:r>
                      <a:r>
                        <a:rPr lang="bn-BD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bn-BD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bn-BD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746664">
                <a:tc>
                  <a:txBody>
                    <a:bodyPr/>
                    <a:lstStyle/>
                    <a:p>
                      <a:pPr algn="l"/>
                      <a:r>
                        <a:rPr lang="bn-BD" dirty="0" smtClean="0">
                          <a:latin typeface="NikoshBAN" pitchFamily="2" charset="0"/>
                          <a:cs typeface="NikoshBAN" pitchFamily="2" charset="0"/>
                        </a:rPr>
                        <a:t>১।নিউক্লিয়াস</a:t>
                      </a:r>
                      <a:r>
                        <a:rPr lang="bn-BD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746664">
                <a:tc>
                  <a:txBody>
                    <a:bodyPr/>
                    <a:lstStyle/>
                    <a:p>
                      <a:pPr algn="l"/>
                      <a:r>
                        <a:rPr lang="bn-BD" dirty="0" smtClean="0">
                          <a:latin typeface="NikoshBAN" pitchFamily="2" charset="0"/>
                          <a:cs typeface="NikoshBAN" pitchFamily="2" charset="0"/>
                        </a:rPr>
                        <a:t>২।আকার</a:t>
                      </a:r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746664">
                <a:tc>
                  <a:txBody>
                    <a:bodyPr/>
                    <a:lstStyle/>
                    <a:p>
                      <a:pPr algn="l"/>
                      <a:r>
                        <a:rPr lang="bn-BD" dirty="0" smtClean="0">
                          <a:latin typeface="NikoshBAN" pitchFamily="2" charset="0"/>
                          <a:cs typeface="NikoshBAN" pitchFamily="2" charset="0"/>
                        </a:rPr>
                        <a:t>৩।হিমোগ্লোবিন</a:t>
                      </a:r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746664">
                <a:tc>
                  <a:txBody>
                    <a:bodyPr/>
                    <a:lstStyle/>
                    <a:p>
                      <a:pPr algn="l"/>
                      <a:r>
                        <a:rPr lang="bn-BD" dirty="0" smtClean="0">
                          <a:latin typeface="NikoshBAN" pitchFamily="2" charset="0"/>
                          <a:cs typeface="NikoshBAN" pitchFamily="2" charset="0"/>
                        </a:rPr>
                        <a:t>৪।সংখ্যা</a:t>
                      </a:r>
                      <a:r>
                        <a:rPr lang="bn-BD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823344">
                <a:tc>
                  <a:txBody>
                    <a:bodyPr/>
                    <a:lstStyle/>
                    <a:p>
                      <a:pPr algn="l"/>
                      <a:r>
                        <a:rPr lang="bn-BD" dirty="0" smtClean="0">
                          <a:latin typeface="NikoshBAN" pitchFamily="2" charset="0"/>
                          <a:cs typeface="NikoshBAN" pitchFamily="2" charset="0"/>
                        </a:rPr>
                        <a:t>৫।কাজ </a:t>
                      </a:r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859197" y="434185"/>
            <a:ext cx="2411238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71425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সময়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: 4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মি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.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49" name="Picture 1" descr="C:\Users\User\Desktop\blood\GetImage (1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40" r="57742" b="45208"/>
          <a:stretch/>
        </p:blipFill>
        <p:spPr bwMode="auto">
          <a:xfrm>
            <a:off x="2590801" y="1653957"/>
            <a:ext cx="685800" cy="59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C:\Users\User\Desktop\blood\GetImage (1)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75" t="15510" r="3667" b="42838"/>
          <a:stretch/>
        </p:blipFill>
        <p:spPr bwMode="auto">
          <a:xfrm>
            <a:off x="4579264" y="1653957"/>
            <a:ext cx="685801" cy="59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C:\Users\User\Desktop\blood\GetImage (1)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72" t="13952" r="37078" b="64811"/>
          <a:stretch/>
        </p:blipFill>
        <p:spPr bwMode="auto">
          <a:xfrm>
            <a:off x="7353300" y="1814945"/>
            <a:ext cx="457200" cy="3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C:\Users\User\Desktop\blood\GetImage (1)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72" t="13952" r="37078" b="64811"/>
          <a:stretch/>
        </p:blipFill>
        <p:spPr bwMode="auto">
          <a:xfrm>
            <a:off x="7045036" y="1700761"/>
            <a:ext cx="457200" cy="3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 descr="C:\Users\User\Desktop\blood\GetImage (1)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72" t="13952" r="37078" b="64811"/>
          <a:stretch/>
        </p:blipFill>
        <p:spPr bwMode="auto">
          <a:xfrm>
            <a:off x="6598227" y="1814944"/>
            <a:ext cx="457200" cy="3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2559" y="244563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নেই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6518" y="250011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6186" y="2478571"/>
            <a:ext cx="80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নেই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65024" y="324118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ছোট,বর্তুলাকার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5290" y="3179623"/>
            <a:ext cx="94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অনিয়মিত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0801" y="3241187"/>
            <a:ext cx="101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দ্বি-অবতল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90268" y="3963881"/>
            <a:ext cx="742949" cy="38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আছে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72559" y="458670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 কিউবিক মিমি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৫০ লক্ষ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51131" y="535829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রোগজীবাণু ধ্বংস ও এন্টিবডি তৈরি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49736" y="394380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নেই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2337" y="5214670"/>
            <a:ext cx="1676399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O</a:t>
            </a:r>
            <a:r>
              <a:rPr lang="bn-BD" sz="2800" baseline="-25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2</a:t>
            </a:r>
            <a:r>
              <a:rPr lang="en-US" sz="4000" baseline="-25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 CO</a:t>
            </a:r>
            <a:r>
              <a:rPr lang="bn-BD" sz="2800" baseline="-25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2</a:t>
            </a:r>
            <a:r>
              <a:rPr lang="en-US" sz="2800" baseline="-25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aseline="-25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পরিবহণ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80034" y="409620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নেই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12805" y="547138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রক্ত জমাট বাঁধা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1174" y="4573975"/>
            <a:ext cx="18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 কিউবিক মিমি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৫-১০ হাজার 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74764" y="4558237"/>
            <a:ext cx="185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 কিউবিক মিমি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লক্ষ ৫০ হাজার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8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13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1350" y="1359187"/>
            <a:ext cx="24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ভিডিওটি দেখি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14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04800"/>
            <a:ext cx="16764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9" name="Picture 5" descr="C:\Users\User\Desktop\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562" y="946619"/>
            <a:ext cx="203835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57737" y="14163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ikoshBAN" pitchFamily="2" charset="0"/>
                <a:cs typeface="NikoshBAN" pitchFamily="2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3912" y="2450521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B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7573" y="338129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A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4267199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১। রক্ত কণিকার উৎপত্তি  চিত্রের কোন অংশ থেকে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2512" y="5033893"/>
            <a:ext cx="216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 A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অংশ থেকে 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62337" y="557387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D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33825" y="5567065"/>
            <a:ext cx="216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 D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অংশ থেকে 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511" y="5567065"/>
            <a:ext cx="216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 C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অংশ থেকে 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5033894"/>
            <a:ext cx="216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en-US" sz="24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B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অংশ থেকে 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24337" y="2773686"/>
            <a:ext cx="533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071504" y="3704464"/>
            <a:ext cx="533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670155" y="946619"/>
            <a:ext cx="0" cy="2570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C:\Users\User\Desktop\q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107" y="769284"/>
            <a:ext cx="2244435" cy="30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03563" y="3987692"/>
            <a:ext cx="7772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2.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চিত্রের লোকটির মত আমাদের দেহে কাজ করে কোন রক্তকণিকা 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8200" y="4589454"/>
            <a:ext cx="255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লোহিত রক্ত কণিকা  </a:t>
            </a:r>
            <a:r>
              <a:rPr lang="en-US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00400" y="4589453"/>
            <a:ext cx="255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II. 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শ্বেত রক্ত কণিকা  </a:t>
            </a:r>
            <a:r>
              <a:rPr lang="en-US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62601" y="458632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III.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অণুচক্রিকা  </a:t>
            </a:r>
            <a:r>
              <a:rPr lang="en-US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2055" y="5256215"/>
            <a:ext cx="172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কোনটি সঠিক ?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8200" y="5717881"/>
            <a:ext cx="76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.I 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38398" y="5717882"/>
            <a:ext cx="76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.II 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14454" y="5717882"/>
            <a:ext cx="943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.III 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32418" y="5717882"/>
            <a:ext cx="144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.I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III 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" name="Picture 5" descr="C:\Users\User\Desktop\Untitled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27908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C:\Users\User\Desktop\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905" r="98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6211" y="1253836"/>
            <a:ext cx="22955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349518" y="4187318"/>
            <a:ext cx="5749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চিত্রের রক্তকণিকা আমাদের দেহে কী কাজ করে?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6" name="Picture 3" descr="C:\Users\User\Desktop\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1" y="1447800"/>
            <a:ext cx="2895599" cy="25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3276600" y="2209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724400" y="2341418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24000" y="4009160"/>
            <a:ext cx="548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৪। রক্তে “ক” অংশের পরিমাণ শতকরা কত ভাগ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11" grpId="0"/>
      <p:bldP spid="11" grpId="1"/>
      <p:bldP spid="11" grpId="2"/>
      <p:bldP spid="12" grpId="0"/>
      <p:bldP spid="12" grpId="1"/>
      <p:bldP spid="12" grpId="2"/>
      <p:bldP spid="3" grpId="0"/>
      <p:bldP spid="3" grpId="1"/>
      <p:bldP spid="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7" grpId="0"/>
      <p:bldP spid="17" grpId="1" build="allAtOnce"/>
      <p:bldP spid="17" grpId="2" build="allAtOnce"/>
      <p:bldP spid="18" grpId="0"/>
      <p:bldP spid="18" grpId="1"/>
      <p:bldP spid="18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1"/>
      <p:bldP spid="38" grpId="2" build="allAtOnce"/>
      <p:bldP spid="38" grpId="3" build="allAtOnce"/>
      <p:bldP spid="38" grpId="4" build="allAtOnce"/>
      <p:bldP spid="39" grpId="0"/>
      <p:bldP spid="39" grpId="1"/>
      <p:bldP spid="39" grpId="2"/>
      <p:bldP spid="40" grpId="0"/>
      <p:bldP spid="40" grpId="1"/>
      <p:bldP spid="40" grpId="2"/>
      <p:bldP spid="43" grpId="0"/>
      <p:bldP spid="43" grpId="1"/>
      <p:bldP spid="43" grpId="2"/>
      <p:bldP spid="57" grpId="0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15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762000"/>
            <a:ext cx="236220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বাড়ির কাজ 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473" y="2743200"/>
            <a:ext cx="8001000" cy="1692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মানবদেহে লোহিত রক্তকণিকার পরিমাণ কোন কারণে কমে গেলে কী সমস্যার সৃষ্টি হতে পারে বলে তুমি মনে করছ- উত্তরের স্বপক্ষে যুক্তি দাও  ?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16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1143000"/>
            <a:ext cx="3048000" cy="40934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গুরুত্বপূর্ণ  শব্দসমূহ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রক্তরস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রক্তকণিকা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হিমোগ্লোবিন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ফ্যাগোসাইটোসিস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থ্রোম্বোপ্লাস্টিন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অ্যান্টিবডি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অস্থিমজ্জা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হরমোন   </a:t>
            </a:r>
          </a:p>
        </p:txBody>
      </p:sp>
    </p:spTree>
    <p:extLst>
      <p:ext uri="{BB962C8B-B14F-4D97-AF65-F5344CB8AC3E}">
        <p14:creationId xmlns:p14="http://schemas.microsoft.com/office/powerpoint/2010/main" val="900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17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C:\Users\User\Desktop\1015_1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685921"/>
            <a:ext cx="2362200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1532657"/>
            <a:ext cx="4953000" cy="1913659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r>
              <a:rPr lang="bn-IN" dirty="0" smtClean="0">
                <a:solidFill>
                  <a:srgbClr val="33CCFF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4" descr="C:\Users\User\Desktop\New folder (2)\011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446316"/>
            <a:ext cx="8229600" cy="297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18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328" y="3089196"/>
            <a:ext cx="87630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এবং </a:t>
            </a:r>
            <a:endParaRPr lang="bn-BD" sz="3200" dirty="0" smtClean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328" y="4865730"/>
            <a:ext cx="8763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জনাব সামসুদ্দিন আহমেদ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তালুকদার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প্রভাষক, টিটিসি,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কুমিল্লা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328" y="1793796"/>
            <a:ext cx="87630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BAN" pitchFamily="2" charset="0"/>
                <a:cs typeface="NikoshBAN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609600"/>
            <a:ext cx="242022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190" y="5657379"/>
            <a:ext cx="876300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ভিডিওটি ডাবিং করেছেন গাজী সালাউদ্দিন সিদ্দীকি (প্রভাষক) অগ্রণী স্কুল এন্ড কলেজ  </a:t>
            </a:r>
            <a:endParaRPr lang="bn-IN" sz="2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2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304800"/>
            <a:ext cx="1066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স্বাগতম 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C:\Users\User\Desktop\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4800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3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7842" y="762000"/>
            <a:ext cx="7924799" cy="5052580"/>
            <a:chOff x="682337" y="685800"/>
            <a:chExt cx="7924799" cy="5052580"/>
          </a:xfrm>
        </p:grpSpPr>
        <p:pic>
          <p:nvPicPr>
            <p:cNvPr id="6" name="Picture 3" descr="C:\Users\User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37" y="1642630"/>
              <a:ext cx="3809999" cy="409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C:\Users\User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936" y="1642630"/>
              <a:ext cx="3886200" cy="396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30536" y="3623830"/>
              <a:ext cx="28990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আফরোজা নাসরীন সুলতানা </a:t>
              </a:r>
            </a:p>
            <a:p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         সহ</a:t>
              </a:r>
              <a:r>
                <a:rPr lang="en-US" sz="2400" dirty="0" err="1" smtClean="0">
                  <a:latin typeface="NikoshBAN" pitchFamily="2" charset="0"/>
                  <a:cs typeface="NikoshBAN" pitchFamily="2" charset="0"/>
                </a:rPr>
                <a:t>কারী</a:t>
              </a:r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 শিক্ষক</a:t>
              </a:r>
              <a:endParaRPr lang="en-US" sz="2400" dirty="0" smtClean="0">
                <a:latin typeface="NikoshBAN" pitchFamily="2" charset="0"/>
                <a:cs typeface="NikoshBAN" pitchFamily="2" charset="0"/>
              </a:endParaRPr>
            </a:p>
            <a:p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রংপুর জিলা স্কুল, রংপুর ।  </a:t>
              </a:r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219200" y="3242830"/>
              <a:ext cx="2473036" cy="206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জীববিজ্ঞান</a:t>
              </a:r>
              <a:endParaRPr lang="bn-BD" sz="3200" dirty="0">
                <a:latin typeface="NikoshBAN" pitchFamily="2" charset="0"/>
                <a:cs typeface="NikoshBAN" pitchFamily="2" charset="0"/>
              </a:endParaRPr>
            </a:p>
            <a:p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নবম শ্রেণি</a:t>
              </a:r>
              <a:endParaRPr lang="en-US" sz="3200" dirty="0" smtClean="0">
                <a:latin typeface="NikoshBAN" pitchFamily="2" charset="0"/>
                <a:cs typeface="NikoshBAN" pitchFamily="2" charset="0"/>
              </a:endParaRPr>
            </a:p>
            <a:p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6ষ্ঠ অধ্যায় </a:t>
              </a:r>
              <a:endParaRPr lang="bn-BD" sz="3200" dirty="0">
                <a:latin typeface="NikoshBAN" pitchFamily="2" charset="0"/>
                <a:cs typeface="NikoshBAN" pitchFamily="2" charset="0"/>
              </a:endParaRPr>
            </a:p>
            <a:p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সময়</a:t>
              </a:r>
              <a:r>
                <a:rPr lang="en-US" sz="3200" dirty="0" smtClean="0"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৪</a:t>
              </a:r>
              <a:r>
                <a:rPr lang="en-US" sz="3200" dirty="0" smtClean="0">
                  <a:latin typeface="NikoshBAN" pitchFamily="2" charset="0"/>
                  <a:cs typeface="NikoshBAN" pitchFamily="2" charset="0"/>
                </a:rPr>
                <a:t>5</a:t>
              </a:r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3200" dirty="0">
                  <a:latin typeface="NikoshBAN" pitchFamily="2" charset="0"/>
                  <a:cs typeface="NikoshBAN" pitchFamily="2" charset="0"/>
                </a:rPr>
                <a:t>মিনিট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2947554" y="685800"/>
              <a:ext cx="3089564" cy="728230"/>
            </a:xfrm>
            <a:prstGeom prst="round2Diag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bn-BD" sz="80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পরিচিতি</a:t>
              </a:r>
              <a:endParaRPr lang="en-US" sz="8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13" name="Picture 12" descr="C:\Users\User\Desktop\1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4695" b="19883"/>
            <a:stretch/>
          </p:blipFill>
          <p:spPr bwMode="auto">
            <a:xfrm>
              <a:off x="6015102" y="2210447"/>
              <a:ext cx="1297867" cy="14879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0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4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3336" y="457200"/>
            <a:ext cx="3086100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চিত্রে কী দেখছ ?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User\Desktop\rrt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8064" y="1600200"/>
            <a:ext cx="58674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585029"/>
            <a:ext cx="5939064" cy="440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ardrop 15"/>
          <p:cNvSpPr/>
          <p:nvPr/>
        </p:nvSpPr>
        <p:spPr>
          <a:xfrm rot="8041536">
            <a:off x="3258749" y="3057593"/>
            <a:ext cx="225460" cy="153974"/>
          </a:xfrm>
          <a:prstGeom prst="teardrop">
            <a:avLst/>
          </a:prstGeom>
          <a:solidFill>
            <a:srgbClr val="C0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ardrop 16"/>
          <p:cNvSpPr/>
          <p:nvPr/>
        </p:nvSpPr>
        <p:spPr>
          <a:xfrm rot="8041536">
            <a:off x="3399157" y="3569238"/>
            <a:ext cx="233369" cy="201800"/>
          </a:xfrm>
          <a:prstGeom prst="teardrop">
            <a:avLst/>
          </a:prstGeom>
          <a:solidFill>
            <a:srgbClr val="C0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ardrop 18"/>
          <p:cNvSpPr/>
          <p:nvPr/>
        </p:nvSpPr>
        <p:spPr>
          <a:xfrm rot="8041536">
            <a:off x="3123005" y="2573492"/>
            <a:ext cx="219525" cy="147833"/>
          </a:xfrm>
          <a:prstGeom prst="teardrop">
            <a:avLst/>
          </a:prstGeom>
          <a:solidFill>
            <a:srgbClr val="C0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14800" y="2408118"/>
            <a:ext cx="2286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3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রক্ত</a:t>
            </a:r>
            <a:r>
              <a:rPr lang="bn-BD" sz="13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13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C:\Users\User\Desktop\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9" b="89671" l="6338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321" r="14403" b="15349"/>
          <a:stretch/>
        </p:blipFill>
        <p:spPr bwMode="auto">
          <a:xfrm>
            <a:off x="1929944" y="1451428"/>
            <a:ext cx="2315483" cy="154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" grpId="0" animBg="1"/>
      <p:bldP spid="16" grpId="0" animBg="1"/>
      <p:bldP spid="17" grpId="0" animBg="1"/>
      <p:bldP spid="19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5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381000"/>
            <a:ext cx="2895600" cy="8382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5200" y="552450"/>
            <a:ext cx="1981199" cy="495300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BD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1980" y="2905780"/>
            <a:ext cx="427072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1.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রক্ত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ধার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না বর্ণনা করতে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পারবে  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8859" y="3744991"/>
            <a:ext cx="5689141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2.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রক্তের উপাদানের বৈশিষ্ট্য ব্যাখ্যা করতে পারবে   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68858" y="4662904"/>
            <a:ext cx="607014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3.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রক্তের কাজ ব্যাখ্যা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করতে পারবে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8859" y="1872328"/>
            <a:ext cx="350769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3200" dirty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এ পাঠ শেষে শিক্ষার্থীরা ---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48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6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661486"/>
              </p:ext>
            </p:extLst>
          </p:nvPr>
        </p:nvGraphicFramePr>
        <p:xfrm>
          <a:off x="609600" y="1676400"/>
          <a:ext cx="7924800" cy="4229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752600"/>
                <a:gridCol w="2057400"/>
                <a:gridCol w="2286000"/>
              </a:tblGrid>
              <a:tr h="30944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346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860713" y="2819400"/>
            <a:ext cx="1529195" cy="1570282"/>
            <a:chOff x="1066800" y="2501176"/>
            <a:chExt cx="2590800" cy="2057400"/>
          </a:xfrm>
        </p:grpSpPr>
        <p:sp>
          <p:nvSpPr>
            <p:cNvPr id="7" name="Can 6"/>
            <p:cNvSpPr/>
            <p:nvPr/>
          </p:nvSpPr>
          <p:spPr>
            <a:xfrm>
              <a:off x="1066800" y="2501176"/>
              <a:ext cx="2590800" cy="2057400"/>
            </a:xfrm>
            <a:prstGeom prst="can">
              <a:avLst/>
            </a:prstGeom>
            <a:noFill/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>
              <a:off x="1066800" y="3110776"/>
              <a:ext cx="2590800" cy="1447800"/>
            </a:xfrm>
            <a:prstGeom prst="ca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4" descr="http://images2.layoutsparks.com/1/166627/dripping-blood-red-drop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852" y="2415427"/>
            <a:ext cx="435985" cy="11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ngimg.com/upload/finger_PNG629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548" y="2103683"/>
            <a:ext cx="1142565" cy="62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526473"/>
            <a:ext cx="571499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 দেখে বল রক্তের কী কী বৈশিষ্ট্য দেখতে পাচ্ছ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2" descr="C:\Users\User\Desktop\New folder (2)\pppp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851" y="2256083"/>
            <a:ext cx="1579063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80172" y="4237284"/>
            <a:ext cx="676742" cy="1523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97601" y="526473"/>
            <a:ext cx="629905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 দেখে বল রক্ত কোন কোন পথে আবর্তিত হচ্ছে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7549" y="526473"/>
            <a:ext cx="285749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রক্তের রঙ লাল কেন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7549" y="526473"/>
            <a:ext cx="2490443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রক্তের স্বাদ কেমন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7" name="Picture 3" descr="C:\Users\User\Desktop\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2256083"/>
            <a:ext cx="1905000" cy="20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20763" y="405092"/>
            <a:ext cx="343846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রক্তকণিকার জন্ম কোথায় 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9" name="Picture 5" descr="http://pad2.whstatic.com/images/thumb/d/d0/Treat-Canker-Sores-(Home-Remedies)-Step-5.jpg/670px-Treat-Canker-Sores-(Home-Remedies)-Step-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866" y="2335192"/>
            <a:ext cx="1847668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19700" y="3089731"/>
            <a:ext cx="857068" cy="1227299"/>
          </a:xfrm>
          <a:prstGeom prst="rect">
            <a:avLst/>
          </a:prstGeom>
          <a:solidFill>
            <a:srgbClr val="C8D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32548" y="5029200"/>
            <a:ext cx="175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অস্বচ্ছ ,তরল পদার্থ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77851" y="5043055"/>
            <a:ext cx="175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শিরা,ধমনি,কৈশিক নালী 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43334" y="5084619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ক্ষারধর্মী,লবনাক্ত 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24600" y="5010743"/>
            <a:ext cx="2111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হাড়ের লাল অস্থিমজ্জাতে 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708414" y="1854318"/>
            <a:ext cx="1343456" cy="169847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615" y="250627"/>
            <a:ext cx="9116385" cy="8925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তুমি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তোমাদের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কেউ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মাটিতে পড়ে জিহ্বায় বা ঠোটে আঘাত পেয়েছিলে ?আঘাতের ফলে কী উক্ত অংশ থেকে  রক্ত বের হয়েছিল ? 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13" grpId="0" animBg="1"/>
      <p:bldP spid="17" grpId="0"/>
      <p:bldP spid="23" grpId="0"/>
      <p:bldP spid="24" grpId="0"/>
      <p:bldP spid="25" grpId="0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7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User\Desktop\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718" y="1582075"/>
            <a:ext cx="4381500" cy="331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89318" y="1582075"/>
            <a:ext cx="13335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7418" y="1582075"/>
            <a:ext cx="6477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19721" y="616988"/>
            <a:ext cx="333919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চিত্রে কী দেখতে পারছ?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009" y="662394"/>
            <a:ext cx="823999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ক ও খ এর (চিহ্নিত অংশে) রক্তের কী কী উপাদান দেখা যাচ্ছে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4769776"/>
            <a:ext cx="1195313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রক্তরস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9" name="Picture 5" descr="http://www.neodenta.lt/Files/Image/blood_sample_after_centrifugation_plasma_on_top_2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4218" y="1877350"/>
            <a:ext cx="2078182" cy="274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154" y="5337021"/>
            <a:ext cx="515329" cy="6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477000" y="2667000"/>
            <a:ext cx="838200" cy="12954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970928" y="4716455"/>
            <a:ext cx="183053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রক্তকণিকা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1625" y="4410763"/>
            <a:ext cx="855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endParaRPr lang="en-GB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7362" y="4624122"/>
            <a:ext cx="855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endParaRPr lang="en-GB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" grpId="0" animBg="1"/>
      <p:bldP spid="3" grpId="1" animBg="1"/>
      <p:bldP spid="11" grpId="0" animBg="1"/>
      <p:bldP spid="6" grpId="0" animBg="1"/>
      <p:bldP spid="5" grpId="0" animBg="1"/>
      <p:bldP spid="5" grpId="1" animBg="1"/>
      <p:bldP spid="14" grpId="0" animBg="1"/>
      <p:bldP spid="7" grpId="0"/>
      <p:bldP spid="7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8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727501"/>
            <a:ext cx="27432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একক কাজ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1800" y="91216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সময়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: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৩ মি .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2849427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১।  রক্ত কী  লিখ ? 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২। রক্তের উপাদান গুলো লিখ ?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47800" cy="365125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21.05.2015</a:t>
            </a:r>
            <a:endParaRPr lang="en-US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1752600" cy="365125"/>
          </a:xfrm>
        </p:spPr>
        <p:txBody>
          <a:bodyPr/>
          <a:lstStyle/>
          <a:p>
            <a:r>
              <a:rPr lang="as-IN" dirty="0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t>আফরোজা,রংপুর ।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914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NikoshBAN" pitchFamily="2" charset="0"/>
                <a:cs typeface="NikoshBAN" pitchFamily="2" charset="0"/>
              </a:rPr>
              <a:pPr/>
              <a:t>9</a:t>
            </a:fld>
            <a:endParaRPr lang="en-US" dirty="0">
              <a:solidFill>
                <a:schemeClr val="bg1">
                  <a:lumMod val="8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Can 10"/>
          <p:cNvSpPr/>
          <p:nvPr/>
        </p:nvSpPr>
        <p:spPr>
          <a:xfrm>
            <a:off x="4184072" y="1406694"/>
            <a:ext cx="914400" cy="4038600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11"/>
          <p:cNvSpPr/>
          <p:nvPr/>
        </p:nvSpPr>
        <p:spPr>
          <a:xfrm>
            <a:off x="4184072" y="1510603"/>
            <a:ext cx="914400" cy="4038600"/>
          </a:xfrm>
          <a:prstGeom prst="can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4184072" y="3776729"/>
            <a:ext cx="914400" cy="1730910"/>
          </a:xfrm>
          <a:prstGeom prst="can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>
            <a:off x="4177145" y="3776728"/>
            <a:ext cx="914400" cy="266700"/>
          </a:xfrm>
          <a:prstGeom prst="can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>
            <a:off x="4177145" y="1712400"/>
            <a:ext cx="914400" cy="2197678"/>
          </a:xfrm>
          <a:prstGeom prst="can">
            <a:avLst/>
          </a:prstGeom>
          <a:solidFill>
            <a:srgbClr val="FFFF9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95600" y="387927"/>
            <a:ext cx="4267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তরল পদার্থের নাম কী জান?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2383" y="403223"/>
            <a:ext cx="655319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চিত্রে কোন উপাদানের পরিমাণ বেশি দেখতে পাচ্ছ 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37607" y="5694215"/>
            <a:ext cx="403860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হাল্কা হলুদাভ  তরল পদার্থ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81892" y="5694215"/>
            <a:ext cx="1264228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রক্তরস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62251" y="422564"/>
            <a:ext cx="421351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রক্তে শতকরা কতভাগ রক্তরস?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98472" y="2516458"/>
            <a:ext cx="990601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৫৫ ভাগ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Can 31"/>
          <p:cNvSpPr/>
          <p:nvPr/>
        </p:nvSpPr>
        <p:spPr>
          <a:xfrm>
            <a:off x="4204855" y="1643764"/>
            <a:ext cx="893617" cy="2266313"/>
          </a:xfrm>
          <a:prstGeom prst="can">
            <a:avLst/>
          </a:prstGeom>
          <a:solidFill>
            <a:srgbClr val="FFFF9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n 32"/>
          <p:cNvSpPr/>
          <p:nvPr/>
        </p:nvSpPr>
        <p:spPr>
          <a:xfrm>
            <a:off x="6591299" y="1530932"/>
            <a:ext cx="1302327" cy="3458493"/>
          </a:xfrm>
          <a:prstGeom prst="can">
            <a:avLst/>
          </a:prstGeom>
          <a:solidFill>
            <a:srgbClr val="FFFF9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736771" y="291611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পানি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18217" y="208921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পানি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70962" y="381693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অজৈব লবণ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70962" y="435033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জৈব যৌগ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70121" y="3386987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আমিষ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87044" y="264832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পানি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9062" y="229730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পানি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84817" y="194182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পানি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77690" y="4496214"/>
            <a:ext cx="990601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৫ ভাগ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52749" y="395663"/>
            <a:ext cx="383251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রক্তরসে প্রধান উপাদান কী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79862" y="403223"/>
            <a:ext cx="621376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রক্তরসে পানি ছাড়াও আর কী কী দ্রবীভূত থাকে?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5" name="Picture 2" descr="C:\Users\User\Desktop\rr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70" y="1530932"/>
            <a:ext cx="3550230" cy="333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User\Desktop\blood\2-blood-bag-kevin-curtis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027"/>
          <a:stretch/>
        </p:blipFill>
        <p:spPr bwMode="auto">
          <a:xfrm>
            <a:off x="642502" y="3274690"/>
            <a:ext cx="1392383" cy="114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/>
          <p:cNvCxnSpPr/>
          <p:nvPr/>
        </p:nvCxnSpPr>
        <p:spPr>
          <a:xfrm>
            <a:off x="3860224" y="3285448"/>
            <a:ext cx="264967" cy="1921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9770" y="1406694"/>
            <a:ext cx="3550230" cy="7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59770" y="4402931"/>
            <a:ext cx="3550230" cy="7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5400000">
            <a:off x="2571920" y="3184622"/>
            <a:ext cx="2296207" cy="179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5400000">
            <a:off x="-709794" y="3080227"/>
            <a:ext cx="2296207" cy="35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0.07408 L 0.28299 0.0729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6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9" presetClass="exit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9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9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9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9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4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951</Words>
  <Application>Microsoft Office PowerPoint</Application>
  <PresentationFormat>On-screen Show (4:3)</PresentationFormat>
  <Paragraphs>216</Paragraphs>
  <Slides>18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174</cp:revision>
  <dcterms:created xsi:type="dcterms:W3CDTF">2006-08-16T00:00:00Z</dcterms:created>
  <dcterms:modified xsi:type="dcterms:W3CDTF">2016-11-29T08:18:40Z</dcterms:modified>
</cp:coreProperties>
</file>